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0"/>
  </p:notesMasterIdLst>
  <p:handoutMasterIdLst>
    <p:handoutMasterId r:id="rId31"/>
  </p:handoutMasterIdLst>
  <p:sldIdLst>
    <p:sldId id="256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5" r:id="rId27"/>
    <p:sldId id="274" r:id="rId28"/>
    <p:sldId id="25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6" autoAdjust="0"/>
    <p:restoredTop sz="95840" autoAdjust="0"/>
  </p:normalViewPr>
  <p:slideViewPr>
    <p:cSldViewPr snapToGrid="0">
      <p:cViewPr varScale="1">
        <p:scale>
          <a:sx n="127" d="100"/>
          <a:sy n="127" d="100"/>
        </p:scale>
        <p:origin x="10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sxiao5@stevens.edu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ndrewmvd/ocular-disease-recognition-odir5k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diseases?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Shuaiheng</a:t>
            </a:r>
            <a:r>
              <a:rPr lang="zh-CN" altLang="en-US" dirty="0"/>
              <a:t> </a:t>
            </a:r>
            <a:r>
              <a:rPr lang="en-US" altLang="zh-CN" dirty="0"/>
              <a:t>Xiao</a:t>
            </a:r>
          </a:p>
          <a:p>
            <a:r>
              <a:rPr lang="en-US" dirty="0"/>
              <a:t>Department of Electrical and Computer Engineering</a:t>
            </a:r>
          </a:p>
          <a:p>
            <a:r>
              <a:rPr lang="en-US" dirty="0"/>
              <a:t>Stevens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nice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implementing</a:t>
            </a:r>
            <a:r>
              <a:rPr lang="zh-CN" altLang="en-US" dirty="0"/>
              <a:t> </a:t>
            </a:r>
            <a:r>
              <a:rPr lang="en-US" altLang="zh-CN" dirty="0"/>
              <a:t>VGG19,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appropriate layers,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shallow.</a:t>
            </a:r>
            <a:r>
              <a:rPr lang="zh-CN" altLang="en-US" dirty="0"/>
              <a:t> </a:t>
            </a:r>
            <a:r>
              <a:rPr lang="en-US" altLang="zh-CN" dirty="0"/>
              <a:t>Meanwhile,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VGG19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numbers.</a:t>
            </a:r>
            <a:r>
              <a:rPr lang="zh-CN" altLang="en-US" dirty="0"/>
              <a:t> 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chose</a:t>
            </a:r>
            <a:r>
              <a:rPr lang="zh-CN" altLang="en-US" dirty="0"/>
              <a:t> </a:t>
            </a:r>
            <a:r>
              <a:rPr lang="en-US" altLang="zh-CN" dirty="0"/>
              <a:t>VGG19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dirty="0"/>
              <a:t>primary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 </a:t>
            </a:r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VGG19?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789ACC-8F73-2549-A7ED-DB0233A14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62" y="2957610"/>
            <a:ext cx="5340771" cy="31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0.7,</a:t>
            </a:r>
            <a:r>
              <a:rPr lang="zh-CN" altLang="en-US" dirty="0"/>
              <a:t> </a:t>
            </a:r>
            <a:r>
              <a:rPr lang="en-US" altLang="zh-CN" dirty="0"/>
              <a:t>0.2,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respectively.</a:t>
            </a:r>
          </a:p>
          <a:p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0.9817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B3D65BE-E6DE-5F46-84F4-BA8F5F621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1" y="2494659"/>
            <a:ext cx="7062438" cy="37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0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0.9733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8E93200-E043-E941-B769-8C17DCD2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9" y="2220700"/>
            <a:ext cx="7231281" cy="38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0.9623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B0BDFA-431F-3D43-BEFE-FDBFEA50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9" y="2105577"/>
            <a:ext cx="7303341" cy="3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4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0.9498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640D012-9DE4-4741-B6AA-070068814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1" y="2260894"/>
            <a:ext cx="7156238" cy="38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0.9231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BEA8246-19C4-D843-93A3-8F54A9AB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9" y="2397517"/>
            <a:ext cx="7303341" cy="3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0.904286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45C7884-4212-D342-AAC0-905B26D3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3" y="2172074"/>
            <a:ext cx="7114233" cy="37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accuracy:</a:t>
            </a:r>
            <a:r>
              <a:rPr lang="zh-CN" altLang="en-US" dirty="0"/>
              <a:t> </a:t>
            </a:r>
            <a:r>
              <a:rPr lang="en-US" dirty="0"/>
              <a:t>0.834286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700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correctly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584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‘N’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0.57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‘D’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0.84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‘G’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0.88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‘C’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0.91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‘A’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0.84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‘H’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0.85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 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‘M’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0.95</a:t>
            </a:r>
          </a:p>
          <a:p>
            <a:endParaRPr lang="en-US" altLang="zh-C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1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C6D8F-633B-9D43-B288-DBB100E92B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D76B9-2B6D-884A-860E-DDF326005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709351"/>
            <a:ext cx="8414569" cy="43845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F8F662-F046-504F-9BB4-F75CAB8A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Preliminary Results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E9C73-E683-2640-A2E8-EC9167A91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684A1EC-F999-B144-9C28-FB517821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03" y="1489143"/>
            <a:ext cx="5375386" cy="2585356"/>
          </a:xfrm>
          <a:prstGeom prst="rect">
            <a:avLst/>
          </a:prstGeom>
        </p:spPr>
      </p:pic>
      <p:pic>
        <p:nvPicPr>
          <p:cNvPr id="10" name="Picture 9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4567F419-A2E9-7042-A4EE-8FA53661C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88" y="4023604"/>
            <a:ext cx="3124224" cy="22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4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classifier,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multi-output</a:t>
            </a:r>
            <a:r>
              <a:rPr lang="zh-CN" altLang="en-US" dirty="0"/>
              <a:t> </a:t>
            </a:r>
            <a:r>
              <a:rPr lang="en-US" altLang="zh-CN" dirty="0"/>
              <a:t>classifier.</a:t>
            </a:r>
          </a:p>
          <a:p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SVM.</a:t>
            </a:r>
          </a:p>
          <a:p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Majority Vote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 and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understanding 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itself.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6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709350"/>
            <a:ext cx="5560838" cy="4470385"/>
          </a:xfrm>
        </p:spPr>
        <p:txBody>
          <a:bodyPr/>
          <a:lstStyle/>
          <a:p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suffer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diseases,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Diabetic</a:t>
            </a:r>
            <a:r>
              <a:rPr lang="zh-CN" altLang="en-US" dirty="0"/>
              <a:t> </a:t>
            </a:r>
            <a:r>
              <a:rPr lang="en-US" altLang="zh-CN" dirty="0"/>
              <a:t>Retinopathy(DR),</a:t>
            </a:r>
            <a:r>
              <a:rPr lang="zh-CN" altLang="en-US" dirty="0"/>
              <a:t> </a:t>
            </a:r>
            <a:r>
              <a:rPr lang="en-US" altLang="zh-CN" dirty="0"/>
              <a:t>Glaucoma,</a:t>
            </a:r>
            <a:r>
              <a:rPr lang="zh-CN" altLang="en-US" dirty="0"/>
              <a:t> </a:t>
            </a:r>
            <a:r>
              <a:rPr lang="en-US" altLang="zh-CN" dirty="0"/>
              <a:t>Cataract,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Macular</a:t>
            </a:r>
            <a:r>
              <a:rPr lang="zh-CN" altLang="en-US" dirty="0"/>
              <a:t> </a:t>
            </a:r>
            <a:r>
              <a:rPr lang="en-US" altLang="zh-CN" dirty="0"/>
              <a:t>Degeneration,</a:t>
            </a:r>
            <a:r>
              <a:rPr lang="zh-CN" altLang="en-US" dirty="0"/>
              <a:t> </a:t>
            </a:r>
            <a:r>
              <a:rPr lang="en-US" altLang="zh-CN" dirty="0"/>
              <a:t>Hypertension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Pathological</a:t>
            </a:r>
            <a:r>
              <a:rPr lang="zh-CN" altLang="en-US" dirty="0"/>
              <a:t> </a:t>
            </a:r>
            <a:r>
              <a:rPr lang="en-US" altLang="zh-CN" dirty="0"/>
              <a:t>Myopia.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Each year in the United States, diabetic retinopathy accounts for 12% of all new cases of blindness. It is also the leading cause of blindness in people aged 20 to 64.</a:t>
            </a:r>
          </a:p>
          <a:p>
            <a:r>
              <a:rPr lang="en-US" altLang="zh-CN" dirty="0"/>
              <a:t>Glaucoma</a:t>
            </a:r>
            <a:r>
              <a:rPr lang="zh-CN" altLang="en-US" dirty="0"/>
              <a:t> </a:t>
            </a:r>
            <a:r>
              <a:rPr lang="en-US" dirty="0"/>
              <a:t>affects about 2 million people in the United States.</a:t>
            </a:r>
            <a:r>
              <a:rPr lang="zh-CN" altLang="en-US" dirty="0"/>
              <a:t> </a:t>
            </a:r>
            <a:r>
              <a:rPr lang="en-US" dirty="0"/>
              <a:t>Worldwide, glaucoma is the second-leading cause of blindness after </a:t>
            </a:r>
            <a:r>
              <a:rPr lang="en-US" altLang="zh-CN" dirty="0"/>
              <a:t>cataracts.</a:t>
            </a:r>
            <a:r>
              <a:rPr lang="en-US" dirty="0"/>
              <a:t> Cataracts caused 51% of blindness in 2010, while caused 8%.</a:t>
            </a:r>
          </a:p>
          <a:p>
            <a:r>
              <a:rPr lang="en-US" dirty="0"/>
              <a:t>Blindness from cataracts occurs in about 10 to 40 per 100,000 children in the </a:t>
            </a:r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en-US" dirty="0"/>
              <a:t>, and 1 to 4 per 100,000 children in the 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86BB146-8ECA-FD4D-84FB-65530155F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62" y="2078962"/>
            <a:ext cx="2857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Shuaiheng</a:t>
            </a:r>
            <a:r>
              <a:rPr lang="zh-CN" altLang="en-US" dirty="0"/>
              <a:t> </a:t>
            </a:r>
            <a:r>
              <a:rPr lang="en-US" altLang="zh-CN" dirty="0"/>
              <a:t>Xiao</a:t>
            </a:r>
          </a:p>
          <a:p>
            <a:r>
              <a:rPr lang="en-US" altLang="zh-CN" dirty="0">
                <a:hlinkClick r:id="rId2"/>
              </a:rPr>
              <a:t>sxiao5@stevens.edu</a:t>
            </a:r>
            <a:endParaRPr lang="en-US" altLang="zh-CN" dirty="0"/>
          </a:p>
          <a:p>
            <a:r>
              <a:rPr lang="en-US" altLang="zh-CN" dirty="0"/>
              <a:t>(201)565-6541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Kaggle</a:t>
            </a:r>
            <a:r>
              <a:rPr lang="zh-CN" altLang="en-US" dirty="0"/>
              <a:t> </a:t>
            </a:r>
            <a:r>
              <a:rPr lang="en-US" altLang="zh-CN" dirty="0"/>
              <a:t>Ocular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https://www.kaggle.com/andrewmvd/ocular-disease-recognition-odir5k</a:t>
            </a:r>
            <a:endParaRPr lang="en-US" altLang="zh-CN" dirty="0"/>
          </a:p>
          <a:p>
            <a:r>
              <a:rPr lang="en-US" dirty="0"/>
              <a:t>This dataset is meant to represent ‘‘real-life’’ set of patient information collected by </a:t>
            </a:r>
            <a:r>
              <a:rPr lang="en-US" dirty="0" err="1"/>
              <a:t>Shanggong</a:t>
            </a:r>
            <a:r>
              <a:rPr lang="en-US" dirty="0"/>
              <a:t> Medical Technology Co., Ltd. from different hospitals/medical centers in China. In these institutions, fundus images are captured by various cameras in the market, such as Canon, Zeiss and Kowa, resulting into varied image resolutions.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dirty="0"/>
              <a:t>is a structured ophthalmic database of 5,000 patients with age, color fundus photographs from left and right eyes and doctors' diagnostic keywords from doctors.</a:t>
            </a:r>
          </a:p>
          <a:p>
            <a:r>
              <a:rPr lang="en-US" dirty="0"/>
              <a:t>Annotations were labeled by trained human readers with quality control management. They classify patient into </a:t>
            </a:r>
            <a:r>
              <a:rPr lang="en-US" altLang="zh-CN" dirty="0"/>
              <a:t>seven</a:t>
            </a:r>
            <a:r>
              <a:rPr lang="en-US" dirty="0"/>
              <a:t> labels including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(N),</a:t>
            </a:r>
            <a:r>
              <a:rPr lang="zh-CN" altLang="en-US" dirty="0"/>
              <a:t> </a:t>
            </a:r>
            <a:r>
              <a:rPr lang="en-US" altLang="zh-CN" dirty="0"/>
              <a:t>Diabetes</a:t>
            </a:r>
            <a:r>
              <a:rPr lang="zh-CN" altLang="en-US" dirty="0"/>
              <a:t> </a:t>
            </a:r>
            <a:r>
              <a:rPr lang="en-US" altLang="zh-CN" dirty="0"/>
              <a:t>(D),</a:t>
            </a:r>
            <a:r>
              <a:rPr lang="zh-CN" altLang="en-US" dirty="0"/>
              <a:t> </a:t>
            </a:r>
            <a:r>
              <a:rPr lang="en-US" altLang="zh-CN" dirty="0"/>
              <a:t>Glaucoma</a:t>
            </a:r>
            <a:r>
              <a:rPr lang="zh-CN" altLang="en-US" dirty="0"/>
              <a:t> </a:t>
            </a:r>
            <a:r>
              <a:rPr lang="en-US" altLang="zh-CN" dirty="0"/>
              <a:t>(G),</a:t>
            </a:r>
            <a:r>
              <a:rPr lang="zh-CN" altLang="en-US" dirty="0"/>
              <a:t> </a:t>
            </a:r>
            <a:r>
              <a:rPr lang="en-US" altLang="zh-CN" dirty="0"/>
              <a:t>Cataract</a:t>
            </a:r>
            <a:r>
              <a:rPr lang="zh-CN" altLang="en-US" dirty="0"/>
              <a:t> </a:t>
            </a:r>
            <a:r>
              <a:rPr lang="en-US" altLang="zh-CN" dirty="0"/>
              <a:t>(C),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Macular</a:t>
            </a:r>
            <a:r>
              <a:rPr lang="zh-CN" altLang="en-US" dirty="0"/>
              <a:t> </a:t>
            </a:r>
            <a:r>
              <a:rPr lang="en-US" altLang="zh-CN" dirty="0"/>
              <a:t>Degeneration</a:t>
            </a:r>
            <a:r>
              <a:rPr lang="zh-CN" altLang="en-US" dirty="0"/>
              <a:t> </a:t>
            </a:r>
            <a:r>
              <a:rPr lang="en-US" altLang="zh-CN" dirty="0"/>
              <a:t>(A),</a:t>
            </a:r>
            <a:r>
              <a:rPr lang="zh-CN" altLang="en-US" dirty="0"/>
              <a:t> </a:t>
            </a:r>
            <a:r>
              <a:rPr lang="en-US" altLang="zh-CN" dirty="0"/>
              <a:t>Hypertension</a:t>
            </a:r>
            <a:r>
              <a:rPr lang="zh-CN" altLang="en-US" dirty="0"/>
              <a:t> </a:t>
            </a:r>
            <a:r>
              <a:rPr lang="en-US" altLang="zh-CN" dirty="0"/>
              <a:t>(H)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Pathological Myopia (M)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Description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8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Description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BD349951-9ADC-B540-ACC5-1F790026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1" y="2232880"/>
            <a:ext cx="7848461" cy="29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dirty="0"/>
              <a:t>11078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difference.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Description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E68A4EA-90BA-7F41-B977-8D84F3C1F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8" y="2103310"/>
            <a:ext cx="5320770" cy="42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others,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flip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angles,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djust the hue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saturation</a:t>
            </a:r>
            <a:r>
              <a:rPr lang="en-US" dirty="0"/>
              <a:t> of RGB </a:t>
            </a:r>
            <a:r>
              <a:rPr lang="zh-CN" altLang="en-US" dirty="0"/>
              <a:t>    </a:t>
            </a:r>
            <a:r>
              <a:rPr lang="en-US" dirty="0"/>
              <a:t>images</a:t>
            </a:r>
            <a:r>
              <a:rPr lang="zh-CN" altLang="en-US" dirty="0"/>
              <a:t> </a:t>
            </a:r>
            <a:r>
              <a:rPr lang="en-US" dirty="0"/>
              <a:t>by a random factor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contrast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brightness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randomly.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  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55B18C5-A800-1745-B4E4-1F89D0D2D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8" y="2316284"/>
            <a:ext cx="5642568" cy="1690390"/>
          </a:xfrm>
          <a:prstGeom prst="rect">
            <a:avLst/>
          </a:prstGeom>
        </p:spPr>
      </p:pic>
      <p:pic>
        <p:nvPicPr>
          <p:cNvPr id="11" name="Picture 10" descr="A picture containing indoor, light, sitting, dark&#10;&#10;Description automatically generated">
            <a:extLst>
              <a:ext uri="{FF2B5EF4-FFF2-40B4-BE49-F238E27FC236}">
                <a16:creationId xmlns:a16="http://schemas.microsoft.com/office/drawing/2014/main" id="{B7509A21-63E8-954B-B98B-EBB6B6B9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00" y="4548948"/>
            <a:ext cx="3707284" cy="18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0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augmentation,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17912</a:t>
            </a:r>
            <a:r>
              <a:rPr lang="zh-CN" altLang="en-US" dirty="0"/>
              <a:t> </a:t>
            </a:r>
            <a:r>
              <a:rPr lang="en-US" altLang="zh-CN" dirty="0"/>
              <a:t>images: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ABCEBEF-C12F-BB43-80CE-EBF76671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51" y="2046311"/>
            <a:ext cx="5210298" cy="43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obvious,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hardly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significantly lower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Blur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preprocessing.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indoor, table, sitting, set&#10;&#10;Description automatically generated">
            <a:extLst>
              <a:ext uri="{FF2B5EF4-FFF2-40B4-BE49-F238E27FC236}">
                <a16:creationId xmlns:a16="http://schemas.microsoft.com/office/drawing/2014/main" id="{3CDC971D-A609-D247-9C65-A6B0C76B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4" y="2868933"/>
            <a:ext cx="8029331" cy="29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0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classes.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preliminary plan.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C7F9869-3694-094C-9562-0F101EF3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9" y="2746957"/>
            <a:ext cx="6378961" cy="3104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E9AFB-4A4D-9643-A643-C4E1E47ED76A}"/>
              </a:ext>
            </a:extLst>
          </p:cNvPr>
          <p:cNvSpPr txBox="1"/>
          <p:nvPr/>
        </p:nvSpPr>
        <p:spPr>
          <a:xfrm>
            <a:off x="1115367" y="38312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E158-B0FD-6440-A814-DE7833DA6468}"/>
              </a:ext>
            </a:extLst>
          </p:cNvPr>
          <p:cNvSpPr txBox="1"/>
          <p:nvPr/>
        </p:nvSpPr>
        <p:spPr>
          <a:xfrm>
            <a:off x="1115367" y="449580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FB504-5F16-A046-BCFC-6E211EAA9913}"/>
              </a:ext>
            </a:extLst>
          </p:cNvPr>
          <p:cNvSpPr txBox="1"/>
          <p:nvPr/>
        </p:nvSpPr>
        <p:spPr>
          <a:xfrm>
            <a:off x="1115367" y="521442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33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38060</TotalTime>
  <Words>781</Words>
  <Application>Microsoft Macintosh PowerPoint</Application>
  <PresentationFormat>On-screen Show (4:3)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Did you know</vt:lpstr>
      <vt:lpstr>Dataset Description </vt:lpstr>
      <vt:lpstr>Dataset Description </vt:lpstr>
      <vt:lpstr>Dataset Description </vt:lpstr>
      <vt:lpstr>Preprocessing</vt:lpstr>
      <vt:lpstr>Preprocessing</vt:lpstr>
      <vt:lpstr>Preprocessing</vt:lpstr>
      <vt:lpstr>Method implementation</vt:lpstr>
      <vt:lpstr>Method  Implementation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Future Plan 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Shuaiheng Xiao</cp:lastModifiedBy>
  <cp:revision>975</cp:revision>
  <cp:lastPrinted>2016-08-09T14:57:31Z</cp:lastPrinted>
  <dcterms:created xsi:type="dcterms:W3CDTF">2013-11-01T14:42:31Z</dcterms:created>
  <dcterms:modified xsi:type="dcterms:W3CDTF">2020-11-22T12:25:41Z</dcterms:modified>
</cp:coreProperties>
</file>